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56" r:id="rId5"/>
    <p:sldId id="257" r:id="rId6"/>
    <p:sldId id="258" r:id="rId7"/>
    <p:sldId id="259" r:id="rId8"/>
    <p:sldId id="260" r:id="rId9"/>
    <p:sldId id="261" r:id="rId1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40" d="100"/>
          <a:sy n="40" d="100"/>
        </p:scale>
        <p:origin x="7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DB5242AB-5AA4-469F-AACA-B9331C0D3745}" type="datetimeFigureOut">
              <a:rPr lang="es-CO" smtClean="0"/>
              <a:t>28/07/2019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4151886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DB5242AB-5AA4-469F-AACA-B9331C0D3745}" type="datetimeFigureOut">
              <a:rPr lang="es-CO" smtClean="0"/>
              <a:t>28/07/2019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135023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DB5242AB-5AA4-469F-AACA-B9331C0D3745}" type="datetimeFigureOut">
              <a:rPr lang="es-CO" smtClean="0"/>
              <a:t>28/07/2019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2879926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DB5242AB-5AA4-469F-AACA-B9331C0D3745}" type="datetimeFigureOut">
              <a:rPr lang="es-CO" smtClean="0"/>
              <a:t>28/07/2019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3548116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DB5242AB-5AA4-469F-AACA-B9331C0D3745}" type="datetimeFigureOut">
              <a:rPr lang="es-CO" smtClean="0"/>
              <a:t>28/07/2019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2712372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DB5242AB-5AA4-469F-AACA-B9331C0D3745}" type="datetimeFigureOut">
              <a:rPr lang="es-CO" smtClean="0"/>
              <a:t>28/07/2019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1420113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B5242AB-5AA4-469F-AACA-B9331C0D3745}" type="datetimeFigureOut">
              <a:rPr lang="es-CO" smtClean="0"/>
              <a:t>28/07/2019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4101087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B5242AB-5AA4-469F-AACA-B9331C0D3745}" type="datetimeFigureOut">
              <a:rPr lang="es-CO" smtClean="0"/>
              <a:t>28/07/2019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2527638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DB5242AB-5AA4-469F-AACA-B9331C0D3745}" type="datetimeFigureOut">
              <a:rPr lang="es-CO" smtClean="0"/>
              <a:t>28/07/2019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1546248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DB5242AB-5AA4-469F-AACA-B9331C0D3745}" type="datetimeFigureOut">
              <a:rPr lang="es-CO" smtClean="0"/>
              <a:t>28/07/2019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1961674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DB5242AB-5AA4-469F-AACA-B9331C0D3745}" type="datetimeFigureOut">
              <a:rPr lang="es-CO" smtClean="0"/>
              <a:t>28/07/2019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92B90E6-6E3C-4E10-A9AD-A0DAFD5CEABF}" type="slidenum">
              <a:rPr lang="es-CO" smtClean="0"/>
              <a:t>‹Nº›</a:t>
            </a:fld>
            <a:endParaRPr lang="es-CO"/>
          </a:p>
        </p:txBody>
      </p:sp>
    </p:spTree>
    <p:extLst>
      <p:ext uri="{BB962C8B-B14F-4D97-AF65-F5344CB8AC3E}">
        <p14:creationId xmlns:p14="http://schemas.microsoft.com/office/powerpoint/2010/main" val="1329311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797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3199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701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0860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025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482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9056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053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004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314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3052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325825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424277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205465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960304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7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8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414832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189008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443757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037194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307459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67668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7124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380770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100403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54651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423262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7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8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731728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317889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2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3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311307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60596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6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531595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505004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67661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5242AB-5AA4-469F-AACA-B9331C0D3745}" type="datetimeFigureOut">
              <a:rPr lang="es-CO" smtClean="0"/>
              <a:t>28/07/2019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2B90E6-6E3C-4E10-A9AD-A0DAFD5CEABF}" type="slidenum">
              <a:rPr lang="es-CO" smtClean="0"/>
              <a:t>‹Nº›</a:t>
            </a:fld>
            <a:endParaRPr lang="es-CO"/>
          </a:p>
        </p:txBody>
      </p:sp>
    </p:spTree>
    <p:extLst>
      <p:ext uri="{BB962C8B-B14F-4D97-AF65-F5344CB8AC3E}">
        <p14:creationId xmlns:p14="http://schemas.microsoft.com/office/powerpoint/2010/main" val="2863280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2165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189876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47CFC-816F-41D0-AAC0-9BF4FEBC753E}" type="datetimeFigureOut">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28/07/2019</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32FADFE-3B8F-471C-ABF0-DBC7717ECBBC}" type="slidenum">
              <a:rPr kumimoji="0" lang="es-E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855396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5011" y="365125"/>
            <a:ext cx="11630526" cy="1704307"/>
          </a:xfrm>
        </p:spPr>
        <p:txBody>
          <a:bodyPr>
            <a:normAutofit fontScale="90000"/>
          </a:bodyPr>
          <a:lstStyle/>
          <a:p>
            <a:pPr algn="ctr"/>
            <a:r>
              <a:rPr lang="es-CO" sz="3600" b="1" i="1" dirty="0" smtClean="0"/>
              <a:t>LA PROFECÍA QUE MUCHOS NO QUIEREN MENCIONAR.</a:t>
            </a:r>
            <a:br>
              <a:rPr lang="es-CO" sz="3600" b="1" i="1" dirty="0" smtClean="0"/>
            </a:br>
            <a:r>
              <a:rPr lang="es-CO" sz="3600" b="1" i="1" dirty="0" smtClean="0"/>
              <a:t>YA CASI SE TERMINA</a:t>
            </a:r>
            <a:r>
              <a:rPr lang="es-CO" sz="3600" b="1" i="1" dirty="0"/>
              <a:t>. </a:t>
            </a:r>
            <a:r>
              <a:rPr lang="es-CO" sz="3600" b="1" i="1" dirty="0" smtClean="0"/>
              <a:t/>
            </a:r>
            <a:br>
              <a:rPr lang="es-CO" sz="3600" b="1" i="1" dirty="0" smtClean="0"/>
            </a:br>
            <a:r>
              <a:rPr lang="es-CO" sz="3600" b="1" i="1" dirty="0" smtClean="0">
                <a:solidFill>
                  <a:srgbClr val="FF0000"/>
                </a:solidFill>
              </a:rPr>
              <a:t>LA </a:t>
            </a:r>
            <a:r>
              <a:rPr lang="es-CO" sz="3600" b="1" i="1" dirty="0">
                <a:solidFill>
                  <a:srgbClr val="FF0000"/>
                </a:solidFill>
              </a:rPr>
              <a:t>PROFECÍA DE LOS 6000 AÑOS DE PECADO</a:t>
            </a:r>
            <a:r>
              <a:rPr lang="es-CO" sz="3600" b="1" i="1" dirty="0" smtClean="0">
                <a:solidFill>
                  <a:srgbClr val="FF0000"/>
                </a:solidFill>
              </a:rPr>
              <a:t>.</a:t>
            </a:r>
            <a:br>
              <a:rPr lang="es-CO" sz="3600" b="1" i="1" dirty="0" smtClean="0">
                <a:solidFill>
                  <a:srgbClr val="FF0000"/>
                </a:solidFill>
              </a:rPr>
            </a:br>
            <a:r>
              <a:rPr lang="es-CO" sz="3600" b="1" i="1" dirty="0" smtClean="0"/>
              <a:t>ES UNA REVELACIÓN PARA ESTE TIEMPO FINAL: PREPÁRATE.</a:t>
            </a:r>
            <a:br>
              <a:rPr lang="es-CO" sz="3600" b="1" i="1" dirty="0" smtClean="0"/>
            </a:br>
            <a:endParaRPr lang="es-CO" sz="3600" b="1" i="1" dirty="0"/>
          </a:p>
        </p:txBody>
      </p:sp>
      <p:sp>
        <p:nvSpPr>
          <p:cNvPr id="3" name="Marcador de contenido 2"/>
          <p:cNvSpPr>
            <a:spLocks noGrp="1"/>
          </p:cNvSpPr>
          <p:nvPr>
            <p:ph idx="1"/>
          </p:nvPr>
        </p:nvSpPr>
        <p:spPr>
          <a:xfrm>
            <a:off x="6079959" y="2069432"/>
            <a:ext cx="5065294" cy="4555957"/>
          </a:xfrm>
          <a:solidFill>
            <a:schemeClr val="bg1"/>
          </a:solidFill>
          <a:scene3d>
            <a:camera prst="orthographicFront"/>
            <a:lightRig rig="threePt" dir="t"/>
          </a:scene3d>
          <a:sp3d>
            <a:bevelT prst="angle"/>
          </a:sp3d>
        </p:spPr>
        <p:txBody>
          <a:bodyPr/>
          <a:lstStyle/>
          <a:p>
            <a:pPr marL="0" indent="0" algn="ctr">
              <a:buNone/>
            </a:pPr>
            <a:r>
              <a:rPr lang="es-CO" dirty="0" smtClean="0"/>
              <a:t>“Ciertamente </a:t>
            </a:r>
            <a:r>
              <a:rPr lang="es-CO" dirty="0"/>
              <a:t>mil años delante de tus ojos son como el día de ayer, que pasó</a:t>
            </a:r>
            <a:r>
              <a:rPr lang="es-CO" dirty="0" smtClean="0"/>
              <a:t>, </a:t>
            </a:r>
            <a:r>
              <a:rPr lang="es-CO" dirty="0"/>
              <a:t>y como una de las vigilias de la </a:t>
            </a:r>
            <a:r>
              <a:rPr lang="es-CO" dirty="0" smtClean="0"/>
              <a:t>noche”.</a:t>
            </a:r>
          </a:p>
          <a:p>
            <a:pPr marL="0" indent="0" algn="ctr">
              <a:buNone/>
            </a:pPr>
            <a:r>
              <a:rPr lang="es-CO" dirty="0" smtClean="0"/>
              <a:t>Sal.90:4. </a:t>
            </a:r>
          </a:p>
          <a:p>
            <a:pPr marL="0" indent="0" algn="ctr">
              <a:buNone/>
            </a:pPr>
            <a:r>
              <a:rPr lang="es-CO" dirty="0"/>
              <a:t> </a:t>
            </a:r>
            <a:r>
              <a:rPr lang="es-CO" dirty="0" smtClean="0"/>
              <a:t>“Pero</a:t>
            </a:r>
            <a:r>
              <a:rPr lang="es-CO" dirty="0"/>
              <a:t>, amados, no ignoréis que, para el Señor, un día es como mil años y mil años como un </a:t>
            </a:r>
            <a:r>
              <a:rPr lang="es-CO" dirty="0" smtClean="0"/>
              <a:t>día”</a:t>
            </a:r>
          </a:p>
          <a:p>
            <a:pPr marL="0" indent="0" algn="ctr">
              <a:buNone/>
            </a:pPr>
            <a:r>
              <a:rPr lang="es-CO" dirty="0" smtClean="0"/>
              <a:t>2 Ped.3:8.</a:t>
            </a:r>
            <a:endParaRPr lang="es-CO" dirty="0"/>
          </a:p>
        </p:txBody>
      </p:sp>
      <p:pic>
        <p:nvPicPr>
          <p:cNvPr id="4" name="Imagen 3"/>
          <p:cNvPicPr>
            <a:picLocks noChangeAspect="1"/>
          </p:cNvPicPr>
          <p:nvPr/>
        </p:nvPicPr>
        <p:blipFill>
          <a:blip r:embed="rId2"/>
          <a:stretch>
            <a:fillRect/>
          </a:stretch>
        </p:blipFill>
        <p:spPr>
          <a:xfrm>
            <a:off x="217319" y="2069432"/>
            <a:ext cx="5629275" cy="4555957"/>
          </a:xfrm>
          <a:prstGeom prst="rect">
            <a:avLst/>
          </a:prstGeom>
        </p:spPr>
      </p:pic>
    </p:spTree>
    <p:extLst>
      <p:ext uri="{BB962C8B-B14F-4D97-AF65-F5344CB8AC3E}">
        <p14:creationId xmlns:p14="http://schemas.microsoft.com/office/powerpoint/2010/main" val="1395959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81200" y="476673"/>
            <a:ext cx="8229600" cy="2736304"/>
          </a:xfrm>
        </p:spPr>
        <p:txBody>
          <a:bodyPr>
            <a:normAutofit/>
          </a:bodyPr>
          <a:lstStyle/>
          <a:p>
            <a:pPr marL="0" indent="0" algn="ctr">
              <a:buNone/>
            </a:pPr>
            <a:r>
              <a:rPr lang="es-CO" b="1" dirty="0" smtClean="0"/>
              <a:t>LA </a:t>
            </a:r>
            <a:r>
              <a:rPr lang="es-CO" b="1" dirty="0"/>
              <a:t>FECHA DEL CUMPLIMIENTO DE LOS 6000 AÑOS DE PECADO ESTÁ IMPLICITO EN </a:t>
            </a:r>
            <a:r>
              <a:rPr lang="es-CO" b="1" dirty="0" smtClean="0"/>
              <a:t>ELLOS</a:t>
            </a:r>
            <a:endParaRPr lang="es-CO" b="1" dirty="0"/>
          </a:p>
          <a:p>
            <a:pPr marL="0" indent="0">
              <a:buNone/>
            </a:pPr>
            <a:r>
              <a:rPr lang="es-CO" sz="2400" b="1" dirty="0"/>
              <a:t> Comienzo                                        y                                                final</a:t>
            </a:r>
            <a:endParaRPr lang="es-CO"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512" y="2807431"/>
            <a:ext cx="1368152"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549" y="2869516"/>
            <a:ext cx="800100"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Flecha derecha"/>
          <p:cNvSpPr/>
          <p:nvPr/>
        </p:nvSpPr>
        <p:spPr>
          <a:xfrm>
            <a:off x="3071665" y="3001701"/>
            <a:ext cx="2796278" cy="484632"/>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white"/>
                </a:solidFill>
                <a:effectLst/>
                <a:uLnTx/>
                <a:uFillTx/>
                <a:latin typeface="Calibri"/>
                <a:ea typeface="+mn-ea"/>
                <a:cs typeface="+mn-cs"/>
              </a:rPr>
              <a:t>Cuatro mil años</a:t>
            </a: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6510" y="2831577"/>
            <a:ext cx="1296144"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5795977" y="2480043"/>
            <a:ext cx="8990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Calibri"/>
                <a:ea typeface="+mn-ea"/>
                <a:cs typeface="+mn-cs"/>
              </a:rPr>
              <a:t>Año 31</a:t>
            </a:r>
          </a:p>
        </p:txBody>
      </p:sp>
      <p:sp>
        <p:nvSpPr>
          <p:cNvPr id="6" name="5 Rectángulo"/>
          <p:cNvSpPr/>
          <p:nvPr/>
        </p:nvSpPr>
        <p:spPr>
          <a:xfrm>
            <a:off x="3282582" y="3486334"/>
            <a:ext cx="2693021"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prstClr val="black"/>
                </a:solidFill>
                <a:effectLst/>
                <a:uLnTx/>
                <a:uFillTx/>
                <a:latin typeface="Calibri"/>
                <a:ea typeface="+mn-ea"/>
                <a:cs typeface="+mn-cs"/>
              </a:rPr>
              <a:t>«A la mitad de la semana, hará cesar el sacrificio y la ofrenda» </a:t>
            </a:r>
            <a:r>
              <a:rPr kumimoji="0" lang="es-CO" sz="1600" b="1" i="0" u="none" strike="noStrike" kern="1200" cap="none" spc="0" normalizeH="0" baseline="0" noProof="0" dirty="0">
                <a:ln>
                  <a:noFill/>
                </a:ln>
                <a:solidFill>
                  <a:srgbClr val="FF0000"/>
                </a:solidFill>
                <a:effectLst/>
                <a:uLnTx/>
                <a:uFillTx/>
                <a:latin typeface="Calibri"/>
                <a:ea typeface="+mn-ea"/>
                <a:cs typeface="+mn-cs"/>
              </a:rPr>
              <a:t>(Dan.9:27).</a:t>
            </a:r>
          </a:p>
        </p:txBody>
      </p:sp>
      <p:sp>
        <p:nvSpPr>
          <p:cNvPr id="7" name="6 Flecha derecha"/>
          <p:cNvSpPr/>
          <p:nvPr/>
        </p:nvSpPr>
        <p:spPr>
          <a:xfrm>
            <a:off x="6713481" y="2996952"/>
            <a:ext cx="2563029" cy="484632"/>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white"/>
                </a:solidFill>
                <a:effectLst/>
                <a:uLnTx/>
                <a:uFillTx/>
                <a:latin typeface="Calibri"/>
                <a:ea typeface="+mn-ea"/>
                <a:cs typeface="+mn-cs"/>
              </a:rPr>
              <a:t>Dos mil años</a:t>
            </a:r>
          </a:p>
        </p:txBody>
      </p:sp>
      <p:sp>
        <p:nvSpPr>
          <p:cNvPr id="9" name="8 Menos"/>
          <p:cNvSpPr/>
          <p:nvPr/>
        </p:nvSpPr>
        <p:spPr>
          <a:xfrm>
            <a:off x="335360" y="1628800"/>
            <a:ext cx="11449272" cy="1368152"/>
          </a:xfrm>
          <a:prstGeom prst="mathMinu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prstClr val="white"/>
                </a:solidFill>
                <a:effectLst/>
                <a:uLnTx/>
                <a:uFillTx/>
                <a:latin typeface="Calibri"/>
                <a:ea typeface="+mn-ea"/>
                <a:cs typeface="+mn-cs"/>
              </a:rPr>
              <a:t>S   e   i   s       m   i   l       a   ñ   o   s    d   e        p   e   c  a   d   </a:t>
            </a:r>
            <a:r>
              <a:rPr kumimoji="0" lang="es-CO" sz="2400" b="0" i="0" u="none" strike="noStrike" kern="1200" cap="none" spc="0" normalizeH="0" baseline="0" noProof="0" dirty="0">
                <a:ln>
                  <a:noFill/>
                </a:ln>
                <a:solidFill>
                  <a:prstClr val="white"/>
                </a:solidFill>
                <a:effectLst/>
                <a:uLnTx/>
                <a:uFillTx/>
                <a:latin typeface="Calibri"/>
                <a:ea typeface="+mn-ea"/>
                <a:cs typeface="+mn-cs"/>
              </a:rPr>
              <a:t>o</a:t>
            </a:r>
          </a:p>
        </p:txBody>
      </p:sp>
      <p:sp>
        <p:nvSpPr>
          <p:cNvPr id="2" name="1 Rectángulo"/>
          <p:cNvSpPr/>
          <p:nvPr/>
        </p:nvSpPr>
        <p:spPr>
          <a:xfrm>
            <a:off x="335360" y="4590687"/>
            <a:ext cx="5888317" cy="1938992"/>
          </a:xfrm>
          <a:prstGeom prst="rect">
            <a:avLst/>
          </a:prstGeom>
          <a:solidFill>
            <a:schemeClr val="accent4">
              <a:lumMod val="20000"/>
              <a:lumOff val="80000"/>
            </a:schemeClr>
          </a:solidFill>
          <a:scene3d>
            <a:camera prst="orthographicFront"/>
            <a:lightRig rig="threePt" dir="t"/>
          </a:scene3d>
          <a:sp3d>
            <a:bevelT w="165100" prst="coolSlant"/>
          </a:sp3d>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2000" b="0" i="0" u="none" strike="noStrike" kern="1200" cap="none" spc="0" normalizeH="0" baseline="0" noProof="0" dirty="0">
                <a:ln>
                  <a:noFill/>
                </a:ln>
                <a:solidFill>
                  <a:prstClr val="black"/>
                </a:solidFill>
                <a:effectLst/>
                <a:uLnTx/>
                <a:uFillTx/>
                <a:latin typeface="Calibri"/>
                <a:ea typeface="+mn-ea"/>
                <a:cs typeface="+mn-cs"/>
              </a:rPr>
              <a:t>«En el año 31 de J.C., tres años y medio después de su bautismo, nuestro Señor fue crucificado. Con el gran sacrificio ofrecido en el Calvario, terminó aquel sistema de ofrendas que  durante </a:t>
            </a:r>
            <a:r>
              <a:rPr kumimoji="0" lang="es-CO" sz="2000" b="1" i="0" u="none" strike="noStrike" kern="1200" cap="none" spc="0" normalizeH="0" baseline="0" noProof="0" dirty="0">
                <a:ln>
                  <a:noFill/>
                </a:ln>
                <a:solidFill>
                  <a:prstClr val="black"/>
                </a:solidFill>
                <a:effectLst/>
                <a:uLnTx/>
                <a:uFillTx/>
                <a:latin typeface="Calibri"/>
                <a:ea typeface="+mn-ea"/>
                <a:cs typeface="+mn-cs"/>
              </a:rPr>
              <a:t>CUATRO MIL AÑOS</a:t>
            </a:r>
            <a:r>
              <a:rPr kumimoji="0" lang="es-CO" sz="2000" b="0" i="0" u="none" strike="noStrike" kern="1200" cap="none" spc="0" normalizeH="0" baseline="0" noProof="0" dirty="0">
                <a:ln>
                  <a:noFill/>
                </a:ln>
                <a:solidFill>
                  <a:prstClr val="black"/>
                </a:solidFill>
                <a:effectLst/>
                <a:uLnTx/>
                <a:uFillTx/>
                <a:latin typeface="Calibri"/>
                <a:ea typeface="+mn-ea"/>
                <a:cs typeface="+mn-cs"/>
              </a:rPr>
              <a:t> había prefigurado al Cordero de Dios»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2000" b="0" i="0" u="none" strike="noStrike" kern="1200" cap="none" spc="0" normalizeH="0" baseline="0" noProof="0" dirty="0">
                <a:ln>
                  <a:noFill/>
                </a:ln>
                <a:solidFill>
                  <a:prstClr val="black"/>
                </a:solidFill>
                <a:effectLst/>
                <a:uLnTx/>
                <a:uFillTx/>
                <a:latin typeface="Calibri"/>
                <a:ea typeface="+mn-ea"/>
                <a:cs typeface="+mn-cs"/>
              </a:rPr>
              <a:t> </a:t>
            </a:r>
            <a:r>
              <a:rPr kumimoji="0" lang="es-CO" sz="2000" b="1" i="0" u="none" strike="noStrike" kern="1200" cap="none" spc="0" normalizeH="0" baseline="0" noProof="0" dirty="0">
                <a:ln>
                  <a:noFill/>
                </a:ln>
                <a:solidFill>
                  <a:srgbClr val="FF0000"/>
                </a:solidFill>
                <a:effectLst/>
                <a:uLnTx/>
                <a:uFillTx/>
                <a:latin typeface="Calibri"/>
                <a:ea typeface="+mn-ea"/>
                <a:cs typeface="+mn-cs"/>
              </a:rPr>
              <a:t>(CS p 375 p 3). </a:t>
            </a:r>
          </a:p>
        </p:txBody>
      </p:sp>
      <p:sp>
        <p:nvSpPr>
          <p:cNvPr id="11" name="10 Rectángulo"/>
          <p:cNvSpPr/>
          <p:nvPr/>
        </p:nvSpPr>
        <p:spPr>
          <a:xfrm>
            <a:off x="6667650" y="4572993"/>
            <a:ext cx="5116982" cy="2031325"/>
          </a:xfrm>
          <a:prstGeom prst="rect">
            <a:avLst/>
          </a:prstGeom>
          <a:solidFill>
            <a:schemeClr val="accent4">
              <a:lumMod val="20000"/>
              <a:lumOff val="80000"/>
            </a:schemeClr>
          </a:solidFill>
          <a:scene3d>
            <a:camera prst="orthographicFront"/>
            <a:lightRig rig="threePt" dir="t"/>
          </a:scene3d>
          <a:sp3d>
            <a:bevelT w="165100" prst="coolSlant"/>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«Cristo, en medio de sus sufrimientos y del rechazo de que es objeto todos los días por parte de los hombres, observa a través de </a:t>
            </a:r>
            <a:r>
              <a:rPr kumimoji="0" lang="es-CO" sz="1800" b="1" i="0" u="none" strike="noStrike" kern="1200" cap="none" spc="0" normalizeH="0" baseline="0" noProof="0" dirty="0">
                <a:ln>
                  <a:noFill/>
                </a:ln>
                <a:solidFill>
                  <a:prstClr val="black"/>
                </a:solidFill>
                <a:effectLst/>
                <a:uLnTx/>
                <a:uFillTx/>
                <a:latin typeface="Calibri"/>
                <a:ea typeface="+mn-ea"/>
                <a:cs typeface="+mn-cs"/>
              </a:rPr>
              <a:t>DOS MIL AÑOS </a:t>
            </a:r>
            <a:r>
              <a:rPr kumimoji="0" lang="es-CO" sz="1800" b="0" i="0" u="none" strike="noStrike" kern="1200" cap="none" spc="0" normalizeH="0" baseline="0" noProof="0" dirty="0">
                <a:ln>
                  <a:noFill/>
                </a:ln>
                <a:solidFill>
                  <a:prstClr val="black"/>
                </a:solidFill>
                <a:effectLst/>
                <a:uLnTx/>
                <a:uFillTx/>
                <a:latin typeface="Calibri"/>
                <a:ea typeface="+mn-ea"/>
                <a:cs typeface="+mn-cs"/>
              </a:rPr>
              <a:t>a su iglesia que existirá  en los días finales, antes del fin de la historia de la tierra.  </a:t>
            </a:r>
            <a:r>
              <a:rPr kumimoji="0" lang="es-CO" sz="1800" b="0" i="0" u="none" strike="noStrike" kern="1200" cap="none" spc="0" normalizeH="0" baseline="0" noProof="0" dirty="0" smtClean="0">
                <a:ln>
                  <a:noFill/>
                </a:ln>
                <a:solidFill>
                  <a:prstClr val="black"/>
                </a:solidFill>
                <a:effectLst/>
                <a:uLnTx/>
                <a:uFillTx/>
                <a:latin typeface="Calibri"/>
                <a:ea typeface="+mn-ea"/>
                <a:cs typeface="+mn-cs"/>
              </a:rPr>
              <a:t>El Señor ha tenido una iglesia desde ese día. </a:t>
            </a: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srgbClr val="FF0000"/>
                </a:solidFill>
                <a:effectLst/>
                <a:uLnTx/>
                <a:uFillTx/>
                <a:latin typeface="Calibri"/>
                <a:ea typeface="+mn-ea"/>
                <a:cs typeface="+mn-cs"/>
              </a:rPr>
              <a:t>(MS t 3 p 18 p 3,4.</a:t>
            </a:r>
          </a:p>
        </p:txBody>
      </p:sp>
      <p:sp>
        <p:nvSpPr>
          <p:cNvPr id="8" name="7 Rectángulo"/>
          <p:cNvSpPr/>
          <p:nvPr/>
        </p:nvSpPr>
        <p:spPr>
          <a:xfrm>
            <a:off x="6667649" y="3403442"/>
            <a:ext cx="2740719"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Calibri"/>
                <a:ea typeface="+mn-ea"/>
                <a:cs typeface="+mn-cs"/>
              </a:rPr>
              <a:t>¡Ay de los moradores de la tierra, y de la mar! porque el diablo ha descendido a vosotros, teniendo grande ira, sabiendo que tiene poco tiemp</a:t>
            </a:r>
            <a:r>
              <a:rPr kumimoji="0" lang="es-CO" sz="1200" b="1" i="0" u="none" strike="noStrike" kern="1200" cap="none" spc="0" normalizeH="0" baseline="0" noProof="0" dirty="0">
                <a:ln>
                  <a:noFill/>
                </a:ln>
                <a:solidFill>
                  <a:prstClr val="black"/>
                </a:solidFill>
                <a:effectLst/>
                <a:uLnTx/>
                <a:uFillTx/>
                <a:latin typeface="Calibri"/>
                <a:ea typeface="+mn-ea"/>
                <a:cs typeface="+mn-cs"/>
              </a:rPr>
              <a:t>o. </a:t>
            </a:r>
            <a:r>
              <a:rPr kumimoji="0" lang="es-CO" sz="1200" b="1" i="0" u="none" strike="noStrike" kern="1200" cap="none" spc="0" normalizeH="0" baseline="0" noProof="0" dirty="0">
                <a:ln>
                  <a:noFill/>
                </a:ln>
                <a:solidFill>
                  <a:srgbClr val="FF0000"/>
                </a:solidFill>
                <a:effectLst/>
                <a:uLnTx/>
                <a:uFillTx/>
                <a:latin typeface="Calibri"/>
                <a:ea typeface="+mn-ea"/>
                <a:cs typeface="+mn-cs"/>
              </a:rPr>
              <a:t>Apoc.12.12</a:t>
            </a:r>
          </a:p>
        </p:txBody>
      </p:sp>
    </p:spTree>
    <p:extLst>
      <p:ext uri="{BB962C8B-B14F-4D97-AF65-F5344CB8AC3E}">
        <p14:creationId xmlns:p14="http://schemas.microsoft.com/office/powerpoint/2010/main" val="3161911527"/>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0842" y="130007"/>
            <a:ext cx="11518232" cy="842583"/>
          </a:xfrm>
        </p:spPr>
        <p:txBody>
          <a:bodyPr>
            <a:normAutofit fontScale="90000"/>
          </a:bodyPr>
          <a:lstStyle/>
          <a:p>
            <a:r>
              <a:rPr lang="es-CO" dirty="0" smtClean="0"/>
              <a:t>La profecía de los 2300 años, tal como Daniel la describe, no tenía fechas, sino eventos. </a:t>
            </a:r>
            <a:r>
              <a:rPr lang="es-CO" sz="3600" dirty="0" smtClean="0">
                <a:solidFill>
                  <a:srgbClr val="FF0000"/>
                </a:solidFill>
              </a:rPr>
              <a:t>(Ver Da.9:24-27).</a:t>
            </a:r>
            <a:endParaRPr lang="es-CO" sz="3600" dirty="0">
              <a:solidFill>
                <a:srgbClr val="FF0000"/>
              </a:solidFill>
            </a:endParaRPr>
          </a:p>
        </p:txBody>
      </p:sp>
      <p:sp>
        <p:nvSpPr>
          <p:cNvPr id="4" name="Menos 3"/>
          <p:cNvSpPr/>
          <p:nvPr/>
        </p:nvSpPr>
        <p:spPr>
          <a:xfrm>
            <a:off x="-2021306" y="2657058"/>
            <a:ext cx="16194505" cy="75189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6" name="Conector recto 5"/>
          <p:cNvCxnSpPr/>
          <p:nvPr/>
        </p:nvCxnSpPr>
        <p:spPr>
          <a:xfrm flipV="1">
            <a:off x="320842" y="1417638"/>
            <a:ext cx="11518232" cy="1625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7299158" y="1498893"/>
            <a:ext cx="16042" cy="1534110"/>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ángulo 24"/>
          <p:cNvSpPr/>
          <p:nvPr/>
        </p:nvSpPr>
        <p:spPr>
          <a:xfrm>
            <a:off x="320842" y="1151717"/>
            <a:ext cx="6978316"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smtClean="0">
                <a:ln>
                  <a:noFill/>
                </a:ln>
                <a:solidFill>
                  <a:prstClr val="black"/>
                </a:solidFill>
                <a:effectLst/>
                <a:uLnTx/>
                <a:uFillTx/>
                <a:latin typeface="Calibri"/>
                <a:ea typeface="+mn-ea"/>
                <a:cs typeface="+mn-cs"/>
              </a:rPr>
              <a:t>     70 Semanas / 490 años, cortadas para los Judíos. </a:t>
            </a:r>
            <a:endParaRPr kumimoji="0" lang="es-CO"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Rectángulo 25"/>
          <p:cNvSpPr/>
          <p:nvPr/>
        </p:nvSpPr>
        <p:spPr>
          <a:xfrm>
            <a:off x="0" y="1580148"/>
            <a:ext cx="1203157"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Se firma el decreto R. Jerusalén</a:t>
            </a:r>
          </a:p>
        </p:txBody>
      </p:sp>
      <p:sp>
        <p:nvSpPr>
          <p:cNvPr id="34" name="Menos 33"/>
          <p:cNvSpPr/>
          <p:nvPr/>
        </p:nvSpPr>
        <p:spPr>
          <a:xfrm rot="5400000">
            <a:off x="247565" y="2681204"/>
            <a:ext cx="420848" cy="210053"/>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ángulo 34"/>
          <p:cNvSpPr/>
          <p:nvPr/>
        </p:nvSpPr>
        <p:spPr>
          <a:xfrm>
            <a:off x="1861978" y="1535056"/>
            <a:ext cx="1153938"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Siete </a:t>
            </a:r>
            <a:r>
              <a:rPr kumimoji="0" lang="es-CO" sz="1800" b="0" i="0" u="none" strike="noStrike" kern="1200" cap="none" spc="0" normalizeH="0" baseline="0" noProof="0" dirty="0" smtClean="0">
                <a:ln>
                  <a:noFill/>
                </a:ln>
                <a:solidFill>
                  <a:prstClr val="black"/>
                </a:solidFill>
                <a:effectLst/>
                <a:uLnTx/>
                <a:uFillTx/>
                <a:latin typeface="Calibri"/>
                <a:ea typeface="+mn-ea"/>
                <a:cs typeface="+mn-cs"/>
              </a:rPr>
              <a:t>semanas</a:t>
            </a:r>
            <a:endParaRPr kumimoji="0" lang="es-CO"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Menos 35"/>
          <p:cNvSpPr/>
          <p:nvPr/>
        </p:nvSpPr>
        <p:spPr>
          <a:xfrm rot="5400000" flipV="1">
            <a:off x="2055894" y="2753943"/>
            <a:ext cx="529671" cy="13909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Rectángulo 36"/>
          <p:cNvSpPr/>
          <p:nvPr/>
        </p:nvSpPr>
        <p:spPr>
          <a:xfrm>
            <a:off x="4541611" y="1594154"/>
            <a:ext cx="109434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Sesenta y dos semanas </a:t>
            </a:r>
          </a:p>
        </p:txBody>
      </p:sp>
      <p:sp>
        <p:nvSpPr>
          <p:cNvPr id="40" name="Menos 39"/>
          <p:cNvSpPr/>
          <p:nvPr/>
        </p:nvSpPr>
        <p:spPr>
          <a:xfrm rot="5246406" flipV="1">
            <a:off x="4672989" y="2601286"/>
            <a:ext cx="661953" cy="32486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Rectángulo 40"/>
          <p:cNvSpPr/>
          <p:nvPr/>
        </p:nvSpPr>
        <p:spPr>
          <a:xfrm>
            <a:off x="5595259" y="1545059"/>
            <a:ext cx="135440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a:ln>
                  <a:noFill/>
                </a:ln>
                <a:solidFill>
                  <a:prstClr val="black"/>
                </a:solidFill>
                <a:effectLst/>
                <a:uLnTx/>
                <a:uFillTx/>
                <a:latin typeface="Calibri"/>
                <a:ea typeface="+mn-ea"/>
                <a:cs typeface="+mn-cs"/>
              </a:rPr>
              <a:t>Otra </a:t>
            </a:r>
            <a:r>
              <a:rPr kumimoji="0" lang="es-CO" sz="1600" b="0" i="0" u="none" strike="noStrike" kern="1200" cap="none" spc="0" normalizeH="0" baseline="0" noProof="0" dirty="0" smtClean="0">
                <a:ln>
                  <a:noFill/>
                </a:ln>
                <a:solidFill>
                  <a:prstClr val="black"/>
                </a:solidFill>
                <a:effectLst/>
                <a:uLnTx/>
                <a:uFillTx/>
                <a:latin typeface="Calibri"/>
                <a:ea typeface="+mn-ea"/>
                <a:cs typeface="+mn-cs"/>
              </a:rPr>
              <a:t>semana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0" i="0" u="none" strike="noStrike" kern="1200" cap="none" spc="0" normalizeH="0" baseline="0" noProof="0" dirty="0" smtClean="0">
                <a:ln>
                  <a:noFill/>
                </a:ln>
                <a:solidFill>
                  <a:prstClr val="black"/>
                </a:solidFill>
                <a:effectLst/>
                <a:uLnTx/>
                <a:uFillTx/>
                <a:latin typeface="Calibri"/>
                <a:ea typeface="+mn-ea"/>
                <a:cs typeface="+mn-cs"/>
              </a:rPr>
              <a:t>Mitad de la semana  </a:t>
            </a:r>
            <a:endParaRPr kumimoji="0" lang="es-CO"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Rectángulo 41"/>
          <p:cNvSpPr/>
          <p:nvPr/>
        </p:nvSpPr>
        <p:spPr>
          <a:xfrm>
            <a:off x="7315200" y="1545059"/>
            <a:ext cx="426720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a:ln>
                  <a:noFill/>
                </a:ln>
                <a:solidFill>
                  <a:prstClr val="black"/>
                </a:solidFill>
                <a:effectLst/>
                <a:uLnTx/>
                <a:uFillTx/>
                <a:latin typeface="Calibri"/>
                <a:ea typeface="+mn-ea"/>
                <a:cs typeface="+mn-cs"/>
              </a:rPr>
              <a:t>Mil ochocientos diez </a:t>
            </a:r>
            <a:r>
              <a:rPr kumimoji="0" lang="es-CO" sz="2400" b="0" i="0" u="none" strike="noStrike" kern="1200" cap="none" spc="0" normalizeH="0" baseline="0" noProof="0" dirty="0" smtClean="0">
                <a:ln>
                  <a:noFill/>
                </a:ln>
                <a:solidFill>
                  <a:prstClr val="black"/>
                </a:solidFill>
                <a:effectLst/>
                <a:uLnTx/>
                <a:uFillTx/>
                <a:latin typeface="Calibri"/>
                <a:ea typeface="+mn-ea"/>
                <a:cs typeface="+mn-cs"/>
              </a:rPr>
              <a:t>años restantes,  y el </a:t>
            </a:r>
            <a:r>
              <a:rPr kumimoji="0" lang="es-CO" sz="2400" b="0" i="0" u="none" strike="noStrike" kern="1200" cap="none" spc="0" normalizeH="0" baseline="0" noProof="0" dirty="0">
                <a:ln>
                  <a:noFill/>
                </a:ln>
                <a:solidFill>
                  <a:prstClr val="black"/>
                </a:solidFill>
                <a:effectLst/>
                <a:uLnTx/>
                <a:uFillTx/>
                <a:latin typeface="Calibri"/>
                <a:ea typeface="+mn-ea"/>
                <a:cs typeface="+mn-cs"/>
              </a:rPr>
              <a:t>S</a:t>
            </a:r>
            <a:r>
              <a:rPr kumimoji="0" lang="es-CO" sz="2400" b="0" i="0" u="none" strike="noStrike" kern="1200" cap="none" spc="0" normalizeH="0" baseline="0" noProof="0" dirty="0" smtClean="0">
                <a:ln>
                  <a:noFill/>
                </a:ln>
                <a:solidFill>
                  <a:prstClr val="black"/>
                </a:solidFill>
                <a:effectLst/>
                <a:uLnTx/>
                <a:uFillTx/>
                <a:latin typeface="Calibri"/>
                <a:ea typeface="+mn-ea"/>
                <a:cs typeface="+mn-cs"/>
              </a:rPr>
              <a:t>antuario sería purificado</a:t>
            </a:r>
            <a:endParaRPr kumimoji="0" lang="es-CO" sz="2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3" name="Imagen 42"/>
          <p:cNvPicPr>
            <a:picLocks noChangeAspect="1"/>
          </p:cNvPicPr>
          <p:nvPr/>
        </p:nvPicPr>
        <p:blipFill>
          <a:blip r:embed="rId2"/>
          <a:stretch>
            <a:fillRect/>
          </a:stretch>
        </p:blipFill>
        <p:spPr>
          <a:xfrm>
            <a:off x="96251" y="3188265"/>
            <a:ext cx="898435" cy="507830"/>
          </a:xfrm>
          <a:prstGeom prst="rect">
            <a:avLst/>
          </a:prstGeom>
        </p:spPr>
      </p:pic>
      <p:pic>
        <p:nvPicPr>
          <p:cNvPr id="44" name="Imagen 43"/>
          <p:cNvPicPr>
            <a:picLocks noChangeAspect="1"/>
          </p:cNvPicPr>
          <p:nvPr/>
        </p:nvPicPr>
        <p:blipFill>
          <a:blip r:embed="rId3"/>
          <a:stretch>
            <a:fillRect/>
          </a:stretch>
        </p:blipFill>
        <p:spPr>
          <a:xfrm>
            <a:off x="2067746" y="3175559"/>
            <a:ext cx="713257" cy="529264"/>
          </a:xfrm>
          <a:prstGeom prst="rect">
            <a:avLst/>
          </a:prstGeom>
        </p:spPr>
      </p:pic>
      <p:pic>
        <p:nvPicPr>
          <p:cNvPr id="45" name="Imagen 44"/>
          <p:cNvPicPr>
            <a:picLocks noChangeAspect="1"/>
          </p:cNvPicPr>
          <p:nvPr/>
        </p:nvPicPr>
        <p:blipFill>
          <a:blip r:embed="rId4"/>
          <a:stretch>
            <a:fillRect/>
          </a:stretch>
        </p:blipFill>
        <p:spPr>
          <a:xfrm>
            <a:off x="4663168" y="3212375"/>
            <a:ext cx="683956" cy="469814"/>
          </a:xfrm>
          <a:prstGeom prst="rect">
            <a:avLst/>
          </a:prstGeom>
        </p:spPr>
      </p:pic>
      <p:sp>
        <p:nvSpPr>
          <p:cNvPr id="46" name="Menos 45"/>
          <p:cNvSpPr/>
          <p:nvPr/>
        </p:nvSpPr>
        <p:spPr>
          <a:xfrm rot="5400000" flipV="1">
            <a:off x="5818528" y="2592754"/>
            <a:ext cx="656579" cy="32270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Menos 46"/>
          <p:cNvSpPr/>
          <p:nvPr/>
        </p:nvSpPr>
        <p:spPr>
          <a:xfrm rot="5400000">
            <a:off x="7013738" y="2490656"/>
            <a:ext cx="570840" cy="44115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pic>
        <p:nvPicPr>
          <p:cNvPr id="48" name="Imagen 47"/>
          <p:cNvPicPr>
            <a:picLocks noChangeAspect="1"/>
          </p:cNvPicPr>
          <p:nvPr/>
        </p:nvPicPr>
        <p:blipFill>
          <a:blip r:embed="rId5"/>
          <a:stretch>
            <a:fillRect/>
          </a:stretch>
        </p:blipFill>
        <p:spPr>
          <a:xfrm>
            <a:off x="5834651" y="3206920"/>
            <a:ext cx="659623" cy="497903"/>
          </a:xfrm>
          <a:prstGeom prst="rect">
            <a:avLst/>
          </a:prstGeom>
        </p:spPr>
      </p:pic>
      <p:pic>
        <p:nvPicPr>
          <p:cNvPr id="49" name="Imagen 48"/>
          <p:cNvPicPr>
            <a:picLocks noChangeAspect="1"/>
          </p:cNvPicPr>
          <p:nvPr/>
        </p:nvPicPr>
        <p:blipFill>
          <a:blip r:embed="rId6"/>
          <a:stretch>
            <a:fillRect/>
          </a:stretch>
        </p:blipFill>
        <p:spPr>
          <a:xfrm>
            <a:off x="6804037" y="3209071"/>
            <a:ext cx="1022325" cy="495752"/>
          </a:xfrm>
          <a:prstGeom prst="rect">
            <a:avLst/>
          </a:prstGeom>
        </p:spPr>
      </p:pic>
      <p:sp>
        <p:nvSpPr>
          <p:cNvPr id="50" name="Rectángulo 49"/>
          <p:cNvSpPr/>
          <p:nvPr/>
        </p:nvSpPr>
        <p:spPr>
          <a:xfrm>
            <a:off x="5151451" y="2457308"/>
            <a:ext cx="68320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a:ea typeface="+mn-ea"/>
                <a:cs typeface="+mn-cs"/>
              </a:rPr>
              <a:t>3.1/2</a:t>
            </a:r>
          </a:p>
        </p:txBody>
      </p:sp>
      <p:pic>
        <p:nvPicPr>
          <p:cNvPr id="51" name="Imagen 50"/>
          <p:cNvPicPr>
            <a:picLocks noChangeAspect="1"/>
          </p:cNvPicPr>
          <p:nvPr/>
        </p:nvPicPr>
        <p:blipFill>
          <a:blip r:embed="rId7"/>
          <a:stretch>
            <a:fillRect/>
          </a:stretch>
        </p:blipFill>
        <p:spPr>
          <a:xfrm>
            <a:off x="6308169" y="2521010"/>
            <a:ext cx="786452" cy="493819"/>
          </a:xfrm>
          <a:prstGeom prst="rect">
            <a:avLst/>
          </a:prstGeom>
        </p:spPr>
      </p:pic>
      <p:pic>
        <p:nvPicPr>
          <p:cNvPr id="52" name="Imagen 51"/>
          <p:cNvPicPr>
            <a:picLocks noChangeAspect="1"/>
          </p:cNvPicPr>
          <p:nvPr/>
        </p:nvPicPr>
        <p:blipFill>
          <a:blip r:embed="rId8"/>
          <a:stretch>
            <a:fillRect/>
          </a:stretch>
        </p:blipFill>
        <p:spPr>
          <a:xfrm>
            <a:off x="46787" y="3839440"/>
            <a:ext cx="12145213" cy="3018560"/>
          </a:xfrm>
          <a:prstGeom prst="rect">
            <a:avLst/>
          </a:prstGeom>
        </p:spPr>
      </p:pic>
      <p:sp>
        <p:nvSpPr>
          <p:cNvPr id="53" name="Rectángulo 52"/>
          <p:cNvSpPr/>
          <p:nvPr/>
        </p:nvSpPr>
        <p:spPr>
          <a:xfrm>
            <a:off x="-76871" y="3761937"/>
            <a:ext cx="12268871" cy="523220"/>
          </a:xfrm>
          <a:prstGeom prst="rect">
            <a:avLst/>
          </a:prstGeom>
          <a:solidFill>
            <a:schemeClr val="bg2">
              <a:lumMod val="9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1" u="none" strike="noStrike" kern="1200" cap="none" spc="0" normalizeH="0" baseline="0" noProof="0" dirty="0">
                <a:ln>
                  <a:noFill/>
                </a:ln>
                <a:solidFill>
                  <a:prstClr val="black"/>
                </a:solidFill>
                <a:effectLst/>
                <a:uLnTx/>
                <a:uFillTx/>
                <a:latin typeface="Calibri"/>
                <a:ea typeface="+mn-ea"/>
                <a:cs typeface="+mn-cs"/>
              </a:rPr>
              <a:t>Guillermo Miller, investigando la </a:t>
            </a:r>
            <a:r>
              <a:rPr kumimoji="0" lang="es-CO" sz="2800" b="1" i="1" u="none" strike="noStrike" kern="1200" cap="none" spc="0" normalizeH="0" baseline="0" noProof="0" dirty="0" smtClean="0">
                <a:ln>
                  <a:noFill/>
                </a:ln>
                <a:solidFill>
                  <a:prstClr val="black"/>
                </a:solidFill>
                <a:effectLst/>
                <a:uLnTx/>
                <a:uFillTx/>
                <a:latin typeface="Calibri"/>
                <a:ea typeface="+mn-ea"/>
                <a:cs typeface="+mn-cs"/>
              </a:rPr>
              <a:t>profecía, le </a:t>
            </a:r>
            <a:r>
              <a:rPr kumimoji="0" lang="es-CO" sz="2800" b="1" i="1" u="none" strike="noStrike" kern="1200" cap="none" spc="0" normalizeH="0" baseline="0" noProof="0" dirty="0">
                <a:ln>
                  <a:noFill/>
                </a:ln>
                <a:solidFill>
                  <a:prstClr val="black"/>
                </a:solidFill>
                <a:effectLst/>
                <a:uLnTx/>
                <a:uFillTx/>
                <a:latin typeface="Calibri"/>
                <a:ea typeface="+mn-ea"/>
                <a:cs typeface="+mn-cs"/>
              </a:rPr>
              <a:t>colocó las </a:t>
            </a:r>
            <a:r>
              <a:rPr kumimoji="0" lang="es-CO" sz="2800" b="1" i="1" u="none" strike="noStrike" kern="1200" cap="none" spc="0" normalizeH="0" baseline="0" noProof="0" dirty="0" smtClean="0">
                <a:ln>
                  <a:noFill/>
                </a:ln>
                <a:solidFill>
                  <a:prstClr val="black"/>
                </a:solidFill>
                <a:effectLst/>
                <a:uLnTx/>
                <a:uFillTx/>
                <a:latin typeface="Calibri"/>
                <a:ea typeface="+mn-ea"/>
                <a:cs typeface="+mn-cs"/>
              </a:rPr>
              <a:t>fechas, en cada evento</a:t>
            </a:r>
            <a:r>
              <a:rPr kumimoji="0" lang="es-CO" sz="1800" b="1" i="1" u="none" strike="noStrike" kern="1200" cap="none" spc="0" normalizeH="0" baseline="0" noProof="0" dirty="0" smtClean="0">
                <a:ln>
                  <a:noFill/>
                </a:ln>
                <a:solidFill>
                  <a:prstClr val="black"/>
                </a:solidFill>
                <a:effectLst/>
                <a:uLnTx/>
                <a:uFillTx/>
                <a:latin typeface="Calibri"/>
                <a:ea typeface="+mn-ea"/>
                <a:cs typeface="+mn-cs"/>
              </a:rPr>
              <a:t>.</a:t>
            </a:r>
            <a:endParaRPr kumimoji="0" lang="es-CO" sz="1800" b="1" i="1" u="none" strike="noStrike" kern="1200" cap="none" spc="0" normalizeH="0" baseline="0" noProof="0" dirty="0">
              <a:ln>
                <a:noFill/>
              </a:ln>
              <a:solidFill>
                <a:prstClr val="black"/>
              </a:solidFill>
              <a:effectLst/>
              <a:uLnTx/>
              <a:uFillTx/>
              <a:latin typeface="Calibri"/>
              <a:ea typeface="+mn-ea"/>
              <a:cs typeface="+mn-cs"/>
            </a:endParaRPr>
          </a:p>
        </p:txBody>
      </p:sp>
      <p:sp>
        <p:nvSpPr>
          <p:cNvPr id="54" name="Rectángulo 53"/>
          <p:cNvSpPr/>
          <p:nvPr/>
        </p:nvSpPr>
        <p:spPr>
          <a:xfrm>
            <a:off x="8348133" y="4419781"/>
            <a:ext cx="2709334" cy="2308324"/>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a:ln>
                  <a:noFill/>
                </a:ln>
                <a:solidFill>
                  <a:prstClr val="black"/>
                </a:solidFill>
                <a:effectLst/>
                <a:uLnTx/>
                <a:uFillTx/>
                <a:latin typeface="Calibri"/>
                <a:ea typeface="+mn-ea"/>
                <a:cs typeface="+mn-cs"/>
              </a:rPr>
              <a:t>Al año 34, le sumó los 1810 años restantes, y el resultado fue </a:t>
            </a:r>
            <a:r>
              <a:rPr kumimoji="0" lang="es-CO" sz="2400" b="0" i="0" u="none" strike="noStrike" kern="1200" cap="none" spc="0" normalizeH="0" baseline="0" noProof="0" dirty="0" smtClean="0">
                <a:ln>
                  <a:noFill/>
                </a:ln>
                <a:solidFill>
                  <a:prstClr val="black"/>
                </a:solidFill>
                <a:effectLst/>
                <a:uLnTx/>
                <a:uFillTx/>
                <a:latin typeface="Calibri"/>
                <a:ea typeface="+mn-ea"/>
                <a:cs typeface="+mn-cs"/>
              </a:rPr>
              <a:t>1844,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0" i="0" u="none" strike="noStrike" kern="1200" cap="none" spc="0" normalizeH="0" baseline="0" noProof="0" dirty="0" smtClean="0">
                <a:ln>
                  <a:noFill/>
                </a:ln>
                <a:solidFill>
                  <a:prstClr val="black"/>
                </a:solidFill>
                <a:effectLst/>
                <a:uLnTx/>
                <a:uFillTx/>
                <a:latin typeface="Calibri"/>
                <a:ea typeface="+mn-ea"/>
                <a:cs typeface="+mn-cs"/>
              </a:rPr>
              <a:t> Ni un año más, ni uno menos.</a:t>
            </a:r>
            <a:endParaRPr kumimoji="0" lang="es-CO"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5" name="Menos 54"/>
          <p:cNvSpPr/>
          <p:nvPr/>
        </p:nvSpPr>
        <p:spPr>
          <a:xfrm rot="5249620">
            <a:off x="11456053" y="2372078"/>
            <a:ext cx="644235" cy="530813"/>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20791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6674" y="274638"/>
            <a:ext cx="11614484" cy="1143000"/>
          </a:xfrm>
        </p:spPr>
        <p:txBody>
          <a:bodyPr>
            <a:noAutofit/>
          </a:bodyPr>
          <a:lstStyle/>
          <a:p>
            <a:r>
              <a:rPr lang="es-CO" sz="2800" dirty="0" smtClean="0"/>
              <a:t>Lo interesante es que las otras profecías de tiempo no dicen fechas en la Biblia, sino eventos, y al estudiar los eventos, se sabe la fecha, respectiva, lo mismo sucede con la profecía de los 6000 años de pecado.</a:t>
            </a:r>
            <a:endParaRPr lang="es-CO" sz="2800" dirty="0"/>
          </a:p>
        </p:txBody>
      </p:sp>
      <p:pic>
        <p:nvPicPr>
          <p:cNvPr id="5" name="Imagen 4"/>
          <p:cNvPicPr>
            <a:picLocks noChangeAspect="1"/>
          </p:cNvPicPr>
          <p:nvPr/>
        </p:nvPicPr>
        <p:blipFill>
          <a:blip r:embed="rId2"/>
          <a:stretch>
            <a:fillRect/>
          </a:stretch>
        </p:blipFill>
        <p:spPr>
          <a:xfrm>
            <a:off x="2438400" y="1652337"/>
            <a:ext cx="8678779" cy="4235116"/>
          </a:xfrm>
          <a:prstGeom prst="rect">
            <a:avLst/>
          </a:prstGeom>
        </p:spPr>
      </p:pic>
      <p:sp>
        <p:nvSpPr>
          <p:cNvPr id="6" name="Rectángulo 5"/>
          <p:cNvSpPr/>
          <p:nvPr/>
        </p:nvSpPr>
        <p:spPr>
          <a:xfrm>
            <a:off x="256674" y="5887453"/>
            <a:ext cx="11614484"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prstClr val="black"/>
                </a:solidFill>
                <a:effectLst/>
                <a:uLnTx/>
                <a:uFillTx/>
                <a:latin typeface="Calibri"/>
                <a:ea typeface="+mn-ea"/>
                <a:cs typeface="+mn-cs"/>
              </a:rPr>
              <a:t>Por eso Dios nos dice que al terminarse los 6000 años de pecado en el 2031, se terminan la “gran controversia entre Cristo y Satanás”. </a:t>
            </a:r>
          </a:p>
        </p:txBody>
      </p:sp>
    </p:spTree>
    <p:extLst>
      <p:ext uri="{BB962C8B-B14F-4D97-AF65-F5344CB8AC3E}">
        <p14:creationId xmlns:p14="http://schemas.microsoft.com/office/powerpoint/2010/main" val="3322202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2192000" cy="6858000"/>
          </a:xfrm>
        </p:spPr>
        <p:txBody>
          <a:bodyPr>
            <a:normAutofit fontScale="92500" lnSpcReduction="10000"/>
          </a:bodyPr>
          <a:lstStyle/>
          <a:p>
            <a:pPr marL="0" indent="0" algn="ctr">
              <a:buNone/>
            </a:pPr>
            <a:r>
              <a:rPr lang="es-CO" dirty="0"/>
              <a:t> </a:t>
            </a:r>
            <a:r>
              <a:rPr lang="es-CO" sz="3000" dirty="0" smtClean="0"/>
              <a:t>Y</a:t>
            </a:r>
            <a:r>
              <a:rPr lang="es-CO" sz="3000" dirty="0" smtClean="0">
                <a:solidFill>
                  <a:srgbClr val="FF0000"/>
                </a:solidFill>
              </a:rPr>
              <a:t> Ap.20:1-3</a:t>
            </a:r>
            <a:r>
              <a:rPr lang="es-CO" sz="3000" dirty="0" smtClean="0"/>
              <a:t>. nos dice lo que debe suceder para que se le quite el poder a Satanás:</a:t>
            </a:r>
          </a:p>
          <a:p>
            <a:pPr marL="0" indent="0" algn="ctr">
              <a:buNone/>
            </a:pPr>
            <a:r>
              <a:rPr lang="es-CO" sz="3000" dirty="0" smtClean="0"/>
              <a:t>“</a:t>
            </a:r>
            <a:r>
              <a:rPr lang="es-CO" sz="3000" i="1" dirty="0" smtClean="0"/>
              <a:t>Vi </a:t>
            </a:r>
            <a:r>
              <a:rPr lang="es-CO" sz="3000" i="1" dirty="0"/>
              <a:t>un ángel que descendía del cielo con la llave del </a:t>
            </a:r>
            <a:r>
              <a:rPr lang="es-CO" sz="3000" i="1" dirty="0" smtClean="0"/>
              <a:t>abismo </a:t>
            </a:r>
            <a:r>
              <a:rPr lang="es-CO" sz="3000" i="1" dirty="0"/>
              <a:t>y una gran cadena en la mano. </a:t>
            </a:r>
            <a:r>
              <a:rPr lang="es-CO" sz="3000" i="1" dirty="0" smtClean="0"/>
              <a:t>2 </a:t>
            </a:r>
            <a:r>
              <a:rPr lang="es-CO" sz="3000" i="1" dirty="0"/>
              <a:t>Prendió al dragón, la serpiente </a:t>
            </a:r>
            <a:r>
              <a:rPr lang="es-CO" sz="3000" i="1" dirty="0" smtClean="0"/>
              <a:t>antigua, que </a:t>
            </a:r>
            <a:r>
              <a:rPr lang="es-CO" sz="3000" i="1" dirty="0"/>
              <a:t>es el Diablo y Satanás, y lo ató por mil años</a:t>
            </a:r>
            <a:r>
              <a:rPr lang="es-CO" sz="3000" i="1" dirty="0" smtClean="0"/>
              <a:t>. 3 </a:t>
            </a:r>
            <a:r>
              <a:rPr lang="es-CO" sz="3000" i="1" dirty="0"/>
              <a:t>Lo arrojó al abismo, lo encerró y puso un sello sobre él, para que no engañara más a las naciones hasta que fueran cumplidos mil años. Después de esto debe ser desatado por un poco de </a:t>
            </a:r>
            <a:r>
              <a:rPr lang="es-CO" sz="3000" i="1" dirty="0" smtClean="0"/>
              <a:t>tiempo</a:t>
            </a:r>
            <a:r>
              <a:rPr lang="es-CO" sz="3000" dirty="0" smtClean="0"/>
              <a:t>”</a:t>
            </a:r>
          </a:p>
          <a:p>
            <a:pPr marL="0" indent="0" algn="ctr">
              <a:buNone/>
            </a:pPr>
            <a:r>
              <a:rPr lang="es-CO" sz="3000" b="1" dirty="0" smtClean="0">
                <a:solidFill>
                  <a:srgbClr val="FF0000"/>
                </a:solidFill>
              </a:rPr>
              <a:t>El Comentario Bíblico Adventista tomo 7. p 892, lo ató, explica este texto así:</a:t>
            </a:r>
          </a:p>
          <a:p>
            <a:pPr marL="0" indent="0" algn="ctr">
              <a:buNone/>
            </a:pPr>
            <a:r>
              <a:rPr lang="es-CO" sz="3000" b="1" dirty="0">
                <a:solidFill>
                  <a:srgbClr val="FF0000"/>
                </a:solidFill>
              </a:rPr>
              <a:t> </a:t>
            </a:r>
            <a:r>
              <a:rPr lang="es-CO" sz="3000" b="1" dirty="0" smtClean="0"/>
              <a:t>“La </a:t>
            </a:r>
            <a:r>
              <a:rPr lang="es-CO" sz="3000" b="1" dirty="0"/>
              <a:t>atadura del dragón simboliza las restricciones que se le impondrán a las actividades de Satanás.  </a:t>
            </a:r>
            <a:r>
              <a:rPr lang="es-CO" sz="3000" b="1" dirty="0" smtClean="0"/>
              <a:t>LOS IMPÍOS MORIRÁN POR LA GLORIA DE LA SEGUNDA VENIDA DE CRISTO Y LOS JUSTOS SERÁN TRASLADADOS AL CIELO.  </a:t>
            </a:r>
            <a:r>
              <a:rPr lang="es-CO" sz="3000" b="1" dirty="0"/>
              <a:t>Satanás y sus malignos ángeles serán recluidos en estas circunstancias en la tierra desolada, en donde no habrá ni una sola persona viva sobre la cual Satanás pueda ejercer sus poderes engañosos.  En esto consistirá su </a:t>
            </a:r>
            <a:r>
              <a:rPr lang="es-CO" sz="3000" b="1" dirty="0" smtClean="0"/>
              <a:t>atamiento”.</a:t>
            </a:r>
          </a:p>
          <a:p>
            <a:pPr marL="0" indent="0" algn="ctr">
              <a:buNone/>
            </a:pPr>
            <a:r>
              <a:rPr lang="es-CO" sz="3000" b="1" i="1" dirty="0" smtClean="0"/>
              <a:t>ASÍ QUE, AMADOS HERMANOS Y AMIGOS. YO NO LE ESTOY COLOCANDO LA FECHA, A LA 2VC. ESTA YA ESTA EN LA PROFECÍA. 31 MÁS 2000 =2031. </a:t>
            </a:r>
          </a:p>
          <a:p>
            <a:pPr marL="0" indent="0" algn="ctr">
              <a:buNone/>
            </a:pPr>
            <a:r>
              <a:rPr lang="es-CO" sz="3500" b="1" dirty="0" smtClean="0">
                <a:solidFill>
                  <a:srgbClr val="FF0000"/>
                </a:solidFill>
              </a:rPr>
              <a:t>Y si EGW, es profeta de Dios, esto se cumplirá, y si no, no se cumplirá. </a:t>
            </a:r>
            <a:endParaRPr lang="es-CO" sz="3500" b="1" dirty="0">
              <a:solidFill>
                <a:srgbClr val="FF0000"/>
              </a:solidFill>
            </a:endParaRPr>
          </a:p>
        </p:txBody>
      </p:sp>
    </p:spTree>
    <p:extLst>
      <p:ext uri="{BB962C8B-B14F-4D97-AF65-F5344CB8AC3E}">
        <p14:creationId xmlns:p14="http://schemas.microsoft.com/office/powerpoint/2010/main" val="18369606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559551"/>
          </a:xfrm>
        </p:spPr>
        <p:txBody>
          <a:bodyPr>
            <a:normAutofit fontScale="90000"/>
          </a:bodyPr>
          <a:lstStyle/>
          <a:p>
            <a:r>
              <a:rPr lang="es-CO" sz="4800" b="1" i="1" dirty="0" smtClean="0"/>
              <a:t>CONCLUSIÓN.</a:t>
            </a:r>
            <a:endParaRPr lang="es-CO" sz="4800" b="1" i="1" dirty="0"/>
          </a:p>
        </p:txBody>
      </p:sp>
      <p:sp>
        <p:nvSpPr>
          <p:cNvPr id="3" name="Marcador de contenido 2"/>
          <p:cNvSpPr>
            <a:spLocks noGrp="1"/>
          </p:cNvSpPr>
          <p:nvPr>
            <p:ph idx="1"/>
          </p:nvPr>
        </p:nvSpPr>
        <p:spPr>
          <a:xfrm>
            <a:off x="609600" y="1006643"/>
            <a:ext cx="10972800" cy="5851357"/>
          </a:xfrm>
          <a:solidFill>
            <a:schemeClr val="accent2">
              <a:lumMod val="20000"/>
              <a:lumOff val="80000"/>
            </a:schemeClr>
          </a:solidFill>
          <a:scene3d>
            <a:camera prst="orthographicFront"/>
            <a:lightRig rig="threePt" dir="t"/>
          </a:scene3d>
          <a:sp3d>
            <a:bevelT prst="angle"/>
          </a:sp3d>
        </p:spPr>
        <p:txBody>
          <a:bodyPr>
            <a:normAutofit fontScale="92500"/>
          </a:bodyPr>
          <a:lstStyle/>
          <a:p>
            <a:pPr marL="0" indent="0" algn="ctr">
              <a:buNone/>
            </a:pPr>
            <a:r>
              <a:rPr lang="es-CO" dirty="0" smtClean="0"/>
              <a:t>Por tanto, ni yo, ni EGW, le puso la fecha, de acuerdo a la revelación que ella recibe, fue el mismo Señor Jesús, quien revela la fecha, ya que Cristo muere en el año 31, cuando se cumplen 4000 años de sacrificios, y estando Él en la cruz, ella dice:  “Cristo, en medio de sus sufrimientos, y del rechazo de que objeto todos los días, por parte de los hombres, Observa a trabes de DOS MIL AÑOS, a su iglesia que existiría en los días finales, antes del fin de la historia de la tierra”. </a:t>
            </a:r>
          </a:p>
          <a:p>
            <a:pPr marL="0" indent="0" algn="ctr">
              <a:buNone/>
            </a:pPr>
            <a:r>
              <a:rPr lang="es-CO" dirty="0"/>
              <a:t> </a:t>
            </a:r>
            <a:r>
              <a:rPr lang="es-CO" dirty="0" smtClean="0"/>
              <a:t>Y cuando yo digo algo, siempre lo digo basado en un “escrito está”.  31 más 2000 el resultado de esta suma es 2031. </a:t>
            </a:r>
          </a:p>
          <a:p>
            <a:pPr marL="0" indent="0" algn="ctr">
              <a:buNone/>
            </a:pPr>
            <a:r>
              <a:rPr lang="es-CO" dirty="0" smtClean="0"/>
              <a:t>MUCHAS BENDICIONES PARA TODOS. </a:t>
            </a:r>
          </a:p>
          <a:p>
            <a:pPr marL="0" indent="0" algn="ctr">
              <a:buNone/>
            </a:pPr>
            <a:r>
              <a:rPr lang="es-CO" sz="3500" b="1" dirty="0" smtClean="0">
                <a:solidFill>
                  <a:srgbClr val="FF0000"/>
                </a:solidFill>
              </a:rPr>
              <a:t>PREPÁRENSE. CRISTO VIENE PRONTO. </a:t>
            </a:r>
            <a:r>
              <a:rPr lang="es-CO" sz="3500" b="1" smtClean="0">
                <a:solidFill>
                  <a:srgbClr val="FF0000"/>
                </a:solidFill>
              </a:rPr>
              <a:t>SI, </a:t>
            </a:r>
            <a:r>
              <a:rPr lang="es-CO" sz="3500" b="1" dirty="0" smtClean="0">
                <a:solidFill>
                  <a:srgbClr val="FF0000"/>
                </a:solidFill>
              </a:rPr>
              <a:t>VEN SEÑOR JESÚS.</a:t>
            </a:r>
            <a:endParaRPr lang="es-CO" sz="3500" b="1" dirty="0">
              <a:solidFill>
                <a:srgbClr val="FF0000"/>
              </a:solidFill>
            </a:endParaRPr>
          </a:p>
        </p:txBody>
      </p:sp>
    </p:spTree>
    <p:extLst>
      <p:ext uri="{BB962C8B-B14F-4D97-AF65-F5344CB8AC3E}">
        <p14:creationId xmlns:p14="http://schemas.microsoft.com/office/powerpoint/2010/main" val="18690134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892</Words>
  <Application>Microsoft Office PowerPoint</Application>
  <PresentationFormat>Panorámica</PresentationFormat>
  <Paragraphs>42</Paragraphs>
  <Slides>6</Slides>
  <Notes>0</Notes>
  <HiddenSlides>0</HiddenSlides>
  <MMClips>0</MMClips>
  <ScaleCrop>false</ScaleCrop>
  <HeadingPairs>
    <vt:vector size="6" baseType="variant">
      <vt:variant>
        <vt:lpstr>Fuentes usadas</vt:lpstr>
      </vt:variant>
      <vt:variant>
        <vt:i4>3</vt:i4>
      </vt:variant>
      <vt:variant>
        <vt:lpstr>Tema</vt:lpstr>
      </vt:variant>
      <vt:variant>
        <vt:i4>4</vt:i4>
      </vt:variant>
      <vt:variant>
        <vt:lpstr>Títulos de diapositiva</vt:lpstr>
      </vt:variant>
      <vt:variant>
        <vt:i4>6</vt:i4>
      </vt:variant>
    </vt:vector>
  </HeadingPairs>
  <TitlesOfParts>
    <vt:vector size="13" baseType="lpstr">
      <vt:lpstr>Arial</vt:lpstr>
      <vt:lpstr>Calibri</vt:lpstr>
      <vt:lpstr>Calibri Light</vt:lpstr>
      <vt:lpstr>Tema de Office</vt:lpstr>
      <vt:lpstr>1_Tema de Office</vt:lpstr>
      <vt:lpstr>7_Tema de Office</vt:lpstr>
      <vt:lpstr>8_Tema de Office</vt:lpstr>
      <vt:lpstr>LA PROFECÍA QUE MUCHOS NO QUIEREN MENCIONAR. YA CASI SE TERMINA.  LA PROFECÍA DE LOS 6000 AÑOS DE PECADO. ES UNA REVELACIÓN PARA ESTE TIEMPO FINAL: PREPÁRATE. </vt:lpstr>
      <vt:lpstr>Presentación de PowerPoint</vt:lpstr>
      <vt:lpstr>La profecía de los 2300 años, tal como Daniel la describe, no tenía fechas, sino eventos. (Ver Da.9:24-27).</vt:lpstr>
      <vt:lpstr>Lo interesante es que las otras profecías de tiempo no dicen fechas en la Biblia, sino eventos, y al estudiar los eventos, se sabe la fecha, respectiva, lo mismo sucede con la profecía de los 6000 años de pecado.</vt:lpstr>
      <vt:lpstr>Presentación de PowerPoint</vt:lpstr>
      <vt:lpstr>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PROFECÍA QUE MUCHOS NO QUIEREN MENCIONAR. YA CASI SE TERMINA.  LA PROFECÍA DE LOS 6000 AÑOS DE PECADO. ES UNA REVELACIÓN PARA ESTE TIEMPO FINAL: PREPÁRATE. </dc:title>
  <dc:creator>Usuario de Windows</dc:creator>
  <cp:lastModifiedBy>Usuario de Windows</cp:lastModifiedBy>
  <cp:revision>6</cp:revision>
  <dcterms:created xsi:type="dcterms:W3CDTF">2019-06-22T13:58:40Z</dcterms:created>
  <dcterms:modified xsi:type="dcterms:W3CDTF">2019-07-28T15:25:03Z</dcterms:modified>
</cp:coreProperties>
</file>